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8" r:id="rId2"/>
    <p:sldId id="272" r:id="rId3"/>
    <p:sldId id="273" r:id="rId4"/>
    <p:sldId id="256" r:id="rId5"/>
    <p:sldId id="260" r:id="rId6"/>
    <p:sldId id="261" r:id="rId7"/>
    <p:sldId id="262" r:id="rId8"/>
    <p:sldId id="263" r:id="rId9"/>
    <p:sldId id="265" r:id="rId10"/>
    <p:sldId id="274" r:id="rId11"/>
    <p:sldId id="275" r:id="rId12"/>
    <p:sldId id="270" r:id="rId13"/>
    <p:sldId id="269" r:id="rId14"/>
    <p:sldId id="271" r:id="rId15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89" autoAdjust="0"/>
  </p:normalViewPr>
  <p:slideViewPr>
    <p:cSldViewPr>
      <p:cViewPr varScale="1">
        <p:scale>
          <a:sx n="64" d="100"/>
          <a:sy n="64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uis\Documents\Wits%20Kwena%20Basin%20Project\TBCK%20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uis\Documents\Wits%20Kwena%20Basin%20Project\TBCK%20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uis\Documents\Wits%20Kwena%20Basin%20Project\TBCK%2020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uis\Documents\Wits%20Kwena%20Basin%20Project\TBCK%2020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uis\Documents\Wits%20Kwena%20Basin%20Project\TBCK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ZA" sz="1600" baseline="0" dirty="0"/>
              <a:t>Test of Basic Concepts Knowledge: </a:t>
            </a:r>
            <a:endParaRPr lang="en-ZA" sz="1600" baseline="0" dirty="0" smtClean="0"/>
          </a:p>
          <a:p>
            <a:pPr>
              <a:defRPr sz="1600"/>
            </a:pPr>
            <a:r>
              <a:rPr lang="en-ZA" sz="1600" baseline="0" dirty="0" smtClean="0"/>
              <a:t>Comparing </a:t>
            </a:r>
            <a:r>
              <a:rPr lang="en-ZA" sz="1600" baseline="0" dirty="0"/>
              <a:t>Results of the Project Schools (Grade 1)</a:t>
            </a:r>
            <a:endParaRPr lang="en-ZA" sz="16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Sheet1!$O$171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Sheet1!$P$170:$S$170</c:f>
              <c:strCache>
                <c:ptCount val="4"/>
                <c:pt idx="0">
                  <c:v>Klipspruit</c:v>
                </c:pt>
                <c:pt idx="1">
                  <c:v>Phakama</c:v>
                </c:pt>
                <c:pt idx="2">
                  <c:v>Umthombophile</c:v>
                </c:pt>
                <c:pt idx="3">
                  <c:v>Enkeldoorn</c:v>
                </c:pt>
              </c:strCache>
            </c:strRef>
          </c:cat>
          <c:val>
            <c:numRef>
              <c:f>Sheet1!$P$171:$S$171</c:f>
              <c:numCache>
                <c:formatCode>General</c:formatCode>
                <c:ptCount val="4"/>
                <c:pt idx="0">
                  <c:v>7.18</c:v>
                </c:pt>
                <c:pt idx="1">
                  <c:v>7.35</c:v>
                </c:pt>
                <c:pt idx="2">
                  <c:v>11.46</c:v>
                </c:pt>
                <c:pt idx="3">
                  <c:v>11.62</c:v>
                </c:pt>
              </c:numCache>
            </c:numRef>
          </c:val>
        </c:ser>
        <c:ser>
          <c:idx val="1"/>
          <c:order val="1"/>
          <c:tx>
            <c:strRef>
              <c:f>Sheet1!$O$172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Sheet1!$P$170:$S$170</c:f>
              <c:strCache>
                <c:ptCount val="4"/>
                <c:pt idx="0">
                  <c:v>Klipspruit</c:v>
                </c:pt>
                <c:pt idx="1">
                  <c:v>Phakama</c:v>
                </c:pt>
                <c:pt idx="2">
                  <c:v>Umthombophile</c:v>
                </c:pt>
                <c:pt idx="3">
                  <c:v>Enkeldoorn</c:v>
                </c:pt>
              </c:strCache>
            </c:strRef>
          </c:cat>
          <c:val>
            <c:numRef>
              <c:f>Sheet1!$P$172:$S$172</c:f>
              <c:numCache>
                <c:formatCode>General</c:formatCode>
                <c:ptCount val="4"/>
                <c:pt idx="0">
                  <c:v>12.5</c:v>
                </c:pt>
                <c:pt idx="1">
                  <c:v>12.14</c:v>
                </c:pt>
                <c:pt idx="2">
                  <c:v>18.25</c:v>
                </c:pt>
                <c:pt idx="3">
                  <c:v>15.78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39364480"/>
        <c:axId val="39366016"/>
        <c:axId val="0"/>
      </c:bar3DChart>
      <c:catAx>
        <c:axId val="393644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9366016"/>
        <c:crosses val="autoZero"/>
        <c:auto val="1"/>
        <c:lblAlgn val="ctr"/>
        <c:lblOffset val="100"/>
        <c:noMultiLvlLbl val="0"/>
      </c:catAx>
      <c:valAx>
        <c:axId val="393660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393644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ZA" sz="1600" b="1" i="0" baseline="0" dirty="0">
                <a:effectLst/>
              </a:rPr>
              <a:t>Test of Basic Concepts Knowledge: </a:t>
            </a:r>
            <a:endParaRPr lang="en-ZA" sz="1600" b="1" i="0" baseline="0" dirty="0" smtClean="0">
              <a:effectLst/>
            </a:endParaRPr>
          </a:p>
          <a:p>
            <a:pPr>
              <a:defRPr sz="1600"/>
            </a:pPr>
            <a:r>
              <a:rPr lang="en-ZA" sz="1600" b="1" i="0" baseline="0" dirty="0" smtClean="0">
                <a:effectLst/>
              </a:rPr>
              <a:t>Comparing </a:t>
            </a:r>
            <a:r>
              <a:rPr lang="en-ZA" sz="1600" b="1" i="0" baseline="0" dirty="0">
                <a:effectLst/>
              </a:rPr>
              <a:t>Results of the Project Schools (Grade 2)</a:t>
            </a:r>
            <a:endParaRPr lang="en-ZA" sz="1600" dirty="0">
              <a:effectLst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Sheet2!$O$135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Sheet2!$P$134:$S$134</c:f>
              <c:strCache>
                <c:ptCount val="4"/>
                <c:pt idx="0">
                  <c:v>Klipspruit</c:v>
                </c:pt>
                <c:pt idx="1">
                  <c:v>Phakama</c:v>
                </c:pt>
                <c:pt idx="2">
                  <c:v>Umthombophile</c:v>
                </c:pt>
                <c:pt idx="3">
                  <c:v>Enkeldoorn</c:v>
                </c:pt>
              </c:strCache>
            </c:strRef>
          </c:cat>
          <c:val>
            <c:numRef>
              <c:f>Sheet2!$P$135:$S$135</c:f>
              <c:numCache>
                <c:formatCode>General</c:formatCode>
                <c:ptCount val="4"/>
                <c:pt idx="0">
                  <c:v>12.86</c:v>
                </c:pt>
                <c:pt idx="1">
                  <c:v>8.94</c:v>
                </c:pt>
                <c:pt idx="2">
                  <c:v>12</c:v>
                </c:pt>
                <c:pt idx="3">
                  <c:v>17.14</c:v>
                </c:pt>
              </c:numCache>
            </c:numRef>
          </c:val>
        </c:ser>
        <c:ser>
          <c:idx val="1"/>
          <c:order val="1"/>
          <c:tx>
            <c:strRef>
              <c:f>Sheet2!$O$136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Sheet2!$P$134:$S$134</c:f>
              <c:strCache>
                <c:ptCount val="4"/>
                <c:pt idx="0">
                  <c:v>Klipspruit</c:v>
                </c:pt>
                <c:pt idx="1">
                  <c:v>Phakama</c:v>
                </c:pt>
                <c:pt idx="2">
                  <c:v>Umthombophile</c:v>
                </c:pt>
                <c:pt idx="3">
                  <c:v>Enkeldoorn</c:v>
                </c:pt>
              </c:strCache>
            </c:strRef>
          </c:cat>
          <c:val>
            <c:numRef>
              <c:f>Sheet2!$P$136:$S$136</c:f>
              <c:numCache>
                <c:formatCode>General</c:formatCode>
                <c:ptCount val="4"/>
                <c:pt idx="0">
                  <c:v>13.31</c:v>
                </c:pt>
                <c:pt idx="1">
                  <c:v>14.31</c:v>
                </c:pt>
                <c:pt idx="2">
                  <c:v>18</c:v>
                </c:pt>
                <c:pt idx="3">
                  <c:v>17.5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09595264"/>
        <c:axId val="109597056"/>
        <c:axId val="0"/>
      </c:bar3DChart>
      <c:catAx>
        <c:axId val="1095952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109597056"/>
        <c:crosses val="autoZero"/>
        <c:auto val="1"/>
        <c:lblAlgn val="ctr"/>
        <c:lblOffset val="100"/>
        <c:noMultiLvlLbl val="0"/>
      </c:catAx>
      <c:valAx>
        <c:axId val="1095970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095952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ZA" sz="1600" b="1" i="0" baseline="0" dirty="0">
                <a:effectLst/>
              </a:rPr>
              <a:t>Test of Basic Concepts Knowledge: </a:t>
            </a:r>
            <a:endParaRPr lang="en-ZA" sz="1600" b="1" i="0" baseline="0" dirty="0" smtClean="0">
              <a:effectLst/>
            </a:endParaRPr>
          </a:p>
          <a:p>
            <a:pPr>
              <a:defRPr sz="1600"/>
            </a:pPr>
            <a:r>
              <a:rPr lang="en-ZA" sz="1600" b="1" i="0" baseline="0" dirty="0" smtClean="0">
                <a:effectLst/>
              </a:rPr>
              <a:t>Comparing </a:t>
            </a:r>
            <a:r>
              <a:rPr lang="en-ZA" sz="1600" b="1" i="0" baseline="0" dirty="0">
                <a:effectLst/>
              </a:rPr>
              <a:t>Results of the Project Schools (Grade 3)</a:t>
            </a:r>
            <a:endParaRPr lang="en-ZA" sz="1600" dirty="0">
              <a:effectLst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226830238256802E-2"/>
          <c:y val="0.16765509520495026"/>
          <c:w val="0.91725243944997226"/>
          <c:h val="0.648124170771978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Sheet3!$O$131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Sheet3!$P$130:$S$130</c:f>
              <c:strCache>
                <c:ptCount val="4"/>
                <c:pt idx="0">
                  <c:v>Klipspruit</c:v>
                </c:pt>
                <c:pt idx="1">
                  <c:v>Phakama</c:v>
                </c:pt>
                <c:pt idx="2">
                  <c:v>Umthombophile</c:v>
                </c:pt>
                <c:pt idx="3">
                  <c:v>Enkeldoorn</c:v>
                </c:pt>
              </c:strCache>
            </c:strRef>
          </c:cat>
          <c:val>
            <c:numRef>
              <c:f>Sheet3!$P$131:$S$131</c:f>
              <c:numCache>
                <c:formatCode>General</c:formatCode>
                <c:ptCount val="4"/>
                <c:pt idx="0">
                  <c:v>15.33</c:v>
                </c:pt>
                <c:pt idx="1">
                  <c:v>14.12</c:v>
                </c:pt>
                <c:pt idx="2">
                  <c:v>13.2</c:v>
                </c:pt>
                <c:pt idx="3">
                  <c:v>15.83</c:v>
                </c:pt>
              </c:numCache>
            </c:numRef>
          </c:val>
        </c:ser>
        <c:ser>
          <c:idx val="1"/>
          <c:order val="1"/>
          <c:tx>
            <c:strRef>
              <c:f>Sheet3!$O$132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Sheet3!$P$130:$S$130</c:f>
              <c:strCache>
                <c:ptCount val="4"/>
                <c:pt idx="0">
                  <c:v>Klipspruit</c:v>
                </c:pt>
                <c:pt idx="1">
                  <c:v>Phakama</c:v>
                </c:pt>
                <c:pt idx="2">
                  <c:v>Umthombophile</c:v>
                </c:pt>
                <c:pt idx="3">
                  <c:v>Enkeldoorn</c:v>
                </c:pt>
              </c:strCache>
            </c:strRef>
          </c:cat>
          <c:val>
            <c:numRef>
              <c:f>Sheet3!$P$132:$S$132</c:f>
              <c:numCache>
                <c:formatCode>General</c:formatCode>
                <c:ptCount val="4"/>
                <c:pt idx="0">
                  <c:v>16.420000000000002</c:v>
                </c:pt>
                <c:pt idx="1">
                  <c:v>12.5</c:v>
                </c:pt>
                <c:pt idx="2">
                  <c:v>18.760000000000002</c:v>
                </c:pt>
                <c:pt idx="3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39832960"/>
        <c:axId val="39838848"/>
        <c:axId val="0"/>
      </c:bar3DChart>
      <c:catAx>
        <c:axId val="398329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9838848"/>
        <c:crosses val="autoZero"/>
        <c:auto val="1"/>
        <c:lblAlgn val="ctr"/>
        <c:lblOffset val="100"/>
        <c:noMultiLvlLbl val="0"/>
      </c:catAx>
      <c:valAx>
        <c:axId val="398388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398329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ZA" sz="1600" dirty="0"/>
              <a:t>Test of Basic</a:t>
            </a:r>
            <a:r>
              <a:rPr lang="en-ZA" sz="1600" baseline="0" dirty="0"/>
              <a:t> Concepts Knowledge: </a:t>
            </a:r>
            <a:r>
              <a:rPr lang="en-ZA" sz="1600" baseline="0" dirty="0" smtClean="0"/>
              <a:t>Comparing </a:t>
            </a:r>
            <a:r>
              <a:rPr lang="en-ZA" sz="1600" baseline="0" dirty="0"/>
              <a:t>Baseline Results (2014) and Intervention Year 1 Results (2015)</a:t>
            </a:r>
            <a:endParaRPr lang="en-ZA" sz="16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Sheet3!$Q$144</c:f>
              <c:strCache>
                <c:ptCount val="1"/>
                <c:pt idx="0">
                  <c:v>2014 (n=232)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Sheet3!$P$145:$P$147</c:f>
              <c:strCache>
                <c:ptCount val="3"/>
                <c:pt idx="0">
                  <c:v>Grade 1</c:v>
                </c:pt>
                <c:pt idx="1">
                  <c:v>Grade 2</c:v>
                </c:pt>
                <c:pt idx="2">
                  <c:v>Grade 3</c:v>
                </c:pt>
              </c:strCache>
            </c:strRef>
          </c:cat>
          <c:val>
            <c:numRef>
              <c:f>Sheet3!$Q$145:$Q$147</c:f>
              <c:numCache>
                <c:formatCode>General</c:formatCode>
                <c:ptCount val="3"/>
                <c:pt idx="0">
                  <c:v>9.4700000000000006</c:v>
                </c:pt>
                <c:pt idx="1">
                  <c:v>11.99</c:v>
                </c:pt>
                <c:pt idx="2">
                  <c:v>14.41</c:v>
                </c:pt>
              </c:numCache>
            </c:numRef>
          </c:val>
        </c:ser>
        <c:ser>
          <c:idx val="1"/>
          <c:order val="1"/>
          <c:tx>
            <c:strRef>
              <c:f>Sheet3!$R$144</c:f>
              <c:strCache>
                <c:ptCount val="1"/>
                <c:pt idx="0">
                  <c:v>2015 (n=223)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Sheet3!$P$145:$P$147</c:f>
              <c:strCache>
                <c:ptCount val="3"/>
                <c:pt idx="0">
                  <c:v>Grade 1</c:v>
                </c:pt>
                <c:pt idx="1">
                  <c:v>Grade 2</c:v>
                </c:pt>
                <c:pt idx="2">
                  <c:v>Grade 3</c:v>
                </c:pt>
              </c:strCache>
            </c:strRef>
          </c:cat>
          <c:val>
            <c:numRef>
              <c:f>Sheet3!$R$145:$R$147</c:f>
              <c:numCache>
                <c:formatCode>General</c:formatCode>
                <c:ptCount val="3"/>
                <c:pt idx="0">
                  <c:v>14.27</c:v>
                </c:pt>
                <c:pt idx="1">
                  <c:v>15.35</c:v>
                </c:pt>
                <c:pt idx="2">
                  <c:v>16.64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9392256"/>
        <c:axId val="109393792"/>
        <c:axId val="0"/>
      </c:bar3DChart>
      <c:catAx>
        <c:axId val="1093922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9393792"/>
        <c:crosses val="autoZero"/>
        <c:auto val="1"/>
        <c:lblAlgn val="ctr"/>
        <c:lblOffset val="100"/>
        <c:noMultiLvlLbl val="0"/>
      </c:catAx>
      <c:valAx>
        <c:axId val="1093937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93922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Test of Basic Concepts Knowledge:</a:t>
            </a:r>
            <a:r>
              <a:rPr lang="en-US" sz="1400" baseline="0"/>
              <a:t> Percentage of school ready learners (Grade 1 to Grade 3)</a:t>
            </a:r>
            <a:endParaRPr lang="en-US" sz="140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Sheet3!$R$162</c:f>
              <c:strCache>
                <c:ptCount val="1"/>
                <c:pt idx="0">
                  <c:v>Percentage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pPr>
                      <a:defRPr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(58%)?</a:t>
                    </a:r>
                    <a:endParaRPr lang="en-US" sz="180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Sheet3!$S$161:$U$161</c:f>
              <c:strCache>
                <c:ptCount val="3"/>
                <c:pt idx="0">
                  <c:v>2014 (n=232)</c:v>
                </c:pt>
                <c:pt idx="1">
                  <c:v>2015 (n=223)</c:v>
                </c:pt>
                <c:pt idx="2">
                  <c:v>2016</c:v>
                </c:pt>
              </c:strCache>
            </c:strRef>
          </c:cat>
          <c:val>
            <c:numRef>
              <c:f>Sheet3!$S$162:$U$162</c:f>
              <c:numCache>
                <c:formatCode>0%</c:formatCode>
                <c:ptCount val="3"/>
                <c:pt idx="0">
                  <c:v>0.08</c:v>
                </c:pt>
                <c:pt idx="1">
                  <c:v>0.33</c:v>
                </c:pt>
                <c:pt idx="2">
                  <c:v>0.57999999999999996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424768"/>
        <c:axId val="39426304"/>
        <c:axId val="0"/>
      </c:bar3DChart>
      <c:catAx>
        <c:axId val="3942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9426304"/>
        <c:crosses val="autoZero"/>
        <c:auto val="1"/>
        <c:lblAlgn val="ctr"/>
        <c:lblOffset val="100"/>
        <c:noMultiLvlLbl val="0"/>
      </c:catAx>
      <c:valAx>
        <c:axId val="39426304"/>
        <c:scaling>
          <c:orientation val="minMax"/>
          <c:max val="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9424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D3C1A4B4-79EB-43E0-8DEC-9661C620CE6B}" type="datetimeFigureOut">
              <a:rPr lang="en-ZA" smtClean="0"/>
              <a:t>2016-03-06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67CE448-98FA-493C-B321-8F0FEEEFA72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32889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2190736-70EA-482C-B61C-A639F9D12E1C}" type="datetimeFigureOut">
              <a:rPr lang="en-ZA" smtClean="0"/>
              <a:t>2016-03-06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940D937-BAD2-4291-95DB-221D52AAA80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3951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2014 = 18 learners (1+6+11 in Grade 3)</a:t>
            </a:r>
          </a:p>
          <a:p>
            <a:r>
              <a:rPr lang="en-ZA" dirty="0" smtClean="0"/>
              <a:t>2015 = 74 learners (20+23+31)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0D937-BAD2-4291-95DB-221D52AAA80C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31064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0D937-BAD2-4291-95DB-221D52AAA80C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31064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8209B5-7B11-4B81-8BA3-1238B8E790BE}" type="slidenum">
              <a:rPr lang="en-Z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ZA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4836F5-5B1F-4E9D-B378-9752FE21146D}" type="slidenum">
              <a:rPr lang="en-Z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ZA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2014 = 18 learners (1+6+11 in Grade 3)</a:t>
            </a:r>
          </a:p>
          <a:p>
            <a:r>
              <a:rPr lang="en-ZA" dirty="0" smtClean="0"/>
              <a:t>2015 = 74 learners (20+23+31)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0D937-BAD2-4291-95DB-221D52AAA80C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31064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39B5-4DBA-4773-9968-4630892D3BA8}" type="datetimeFigureOut">
              <a:rPr lang="en-ZA" smtClean="0"/>
              <a:t>2016-03-06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97D9-737C-408C-8790-393B62E9638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068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39B5-4DBA-4773-9968-4630892D3BA8}" type="datetimeFigureOut">
              <a:rPr lang="en-ZA" smtClean="0"/>
              <a:t>2016-03-06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97D9-737C-408C-8790-393B62E9638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5015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39B5-4DBA-4773-9968-4630892D3BA8}" type="datetimeFigureOut">
              <a:rPr lang="en-ZA" smtClean="0"/>
              <a:t>2016-03-06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97D9-737C-408C-8790-393B62E9638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2158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39B5-4DBA-4773-9968-4630892D3BA8}" type="datetimeFigureOut">
              <a:rPr lang="en-ZA" smtClean="0"/>
              <a:t>2016-03-06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97D9-737C-408C-8790-393B62E9638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6039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39B5-4DBA-4773-9968-4630892D3BA8}" type="datetimeFigureOut">
              <a:rPr lang="en-ZA" smtClean="0"/>
              <a:t>2016-03-06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97D9-737C-408C-8790-393B62E9638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5156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39B5-4DBA-4773-9968-4630892D3BA8}" type="datetimeFigureOut">
              <a:rPr lang="en-ZA" smtClean="0"/>
              <a:t>2016-03-06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97D9-737C-408C-8790-393B62E9638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5568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39B5-4DBA-4773-9968-4630892D3BA8}" type="datetimeFigureOut">
              <a:rPr lang="en-ZA" smtClean="0"/>
              <a:t>2016-03-06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97D9-737C-408C-8790-393B62E9638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697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39B5-4DBA-4773-9968-4630892D3BA8}" type="datetimeFigureOut">
              <a:rPr lang="en-ZA" smtClean="0"/>
              <a:t>2016-03-06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97D9-737C-408C-8790-393B62E9638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1461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39B5-4DBA-4773-9968-4630892D3BA8}" type="datetimeFigureOut">
              <a:rPr lang="en-ZA" smtClean="0"/>
              <a:t>2016-03-06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97D9-737C-408C-8790-393B62E9638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6060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39B5-4DBA-4773-9968-4630892D3BA8}" type="datetimeFigureOut">
              <a:rPr lang="en-ZA" smtClean="0"/>
              <a:t>2016-03-06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97D9-737C-408C-8790-393B62E9638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450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39B5-4DBA-4773-9968-4630892D3BA8}" type="datetimeFigureOut">
              <a:rPr lang="en-ZA" smtClean="0"/>
              <a:t>2016-03-06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97D9-737C-408C-8790-393B62E9638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632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D39B5-4DBA-4773-9968-4630892D3BA8}" type="datetimeFigureOut">
              <a:rPr lang="en-ZA" smtClean="0"/>
              <a:t>2016-03-06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697D9-737C-408C-8790-393B62E9638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0495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basicconcepts.co.zo/" TargetMode="External"/><Relationship Id="rId4" Type="http://schemas.openxmlformats.org/officeDocument/2006/relationships/hyperlink" Target="mailto:louisben@iafrica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asicconcepts.co.za/sites/default/files/projects/Kwena%20Education%20Trust%20logo-png%20resiz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071678"/>
            <a:ext cx="3314059" cy="373214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smtClean="0"/>
              <a:t>THE BASIC CONCEPTS PROGRAMME (BCP)</a:t>
            </a:r>
          </a:p>
          <a:p>
            <a:pPr algn="ctr"/>
            <a:r>
              <a:rPr lang="en-ZA" sz="2800" dirty="0" smtClean="0"/>
              <a:t> A PROJECT FOR THE KWENA BASIN EDUCATION TRUST</a:t>
            </a:r>
          </a:p>
          <a:p>
            <a:pPr algn="ctr"/>
            <a:r>
              <a:rPr lang="en-ZA" sz="2800" dirty="0" smtClean="0"/>
              <a:t>(2014 -2018)</a:t>
            </a:r>
            <a:endParaRPr lang="en-ZA" sz="2800" dirty="0"/>
          </a:p>
        </p:txBody>
      </p:sp>
      <p:pic>
        <p:nvPicPr>
          <p:cNvPr id="1027" name="Picture 3" descr="BCP_Logo_white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5572140"/>
            <a:ext cx="5581650" cy="10572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150017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ZA" sz="2400" dirty="0" smtClean="0"/>
          </a:p>
          <a:p>
            <a:pPr algn="ctr"/>
            <a:r>
              <a:rPr lang="en-ZA" sz="2400" dirty="0" smtClean="0"/>
              <a:t>A programme developed  by Dr. Louis Benjamin</a:t>
            </a:r>
            <a:endParaRPr lang="en-ZA" sz="2400" dirty="0" smtClean="0">
              <a:hlinkClick r:id="rId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E: </a:t>
            </a:r>
            <a:r>
              <a:rPr lang="en-ZA" dirty="0" smtClean="0">
                <a:hlinkClick r:id="rId4"/>
              </a:rPr>
              <a:t>louisben@iafrica.com</a:t>
            </a:r>
            <a:r>
              <a:rPr lang="en-ZA" dirty="0" smtClean="0"/>
              <a:t>                  W: </a:t>
            </a:r>
            <a:r>
              <a:rPr lang="en-ZA" dirty="0" smtClean="0">
                <a:hlinkClick r:id="rId5"/>
              </a:rPr>
              <a:t>www.basicconcepts.co.zo</a:t>
            </a:r>
            <a:r>
              <a:rPr lang="en-ZA" dirty="0" smtClean="0"/>
              <a:t>                             C: 084 857 8763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46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ctrTitle"/>
          </p:nvPr>
        </p:nvSpPr>
        <p:spPr>
          <a:xfrm>
            <a:off x="755650" y="0"/>
            <a:ext cx="7772400" cy="1470025"/>
          </a:xfrm>
        </p:spPr>
        <p:txBody>
          <a:bodyPr/>
          <a:lstStyle/>
          <a:p>
            <a:pPr eaLnBrk="1" hangingPunct="1"/>
            <a:r>
              <a:rPr lang="en-ZA" sz="2800" b="1" smtClean="0"/>
              <a:t>A BASIC CONCEPTS PROJECT</a:t>
            </a:r>
            <a:br>
              <a:rPr lang="en-ZA" sz="2800" b="1" smtClean="0"/>
            </a:br>
            <a:r>
              <a:rPr lang="en-ZA" sz="2800" i="1" smtClean="0"/>
              <a:t>for</a:t>
            </a:r>
            <a:r>
              <a:rPr lang="en-ZA" sz="2800" smtClean="0"/>
              <a:t/>
            </a:r>
            <a:br>
              <a:rPr lang="en-ZA" sz="2800" smtClean="0"/>
            </a:br>
            <a:r>
              <a:rPr lang="en-ZA" sz="2800" b="1" smtClean="0"/>
              <a:t>THE</a:t>
            </a:r>
            <a:r>
              <a:rPr lang="en-ZA" sz="2800" smtClean="0"/>
              <a:t> </a:t>
            </a:r>
            <a:r>
              <a:rPr lang="en-ZA" sz="2800" b="1" smtClean="0"/>
              <a:t>KWENA BASIN EDUCATION TRUST</a:t>
            </a:r>
          </a:p>
        </p:txBody>
      </p:sp>
      <p:pic>
        <p:nvPicPr>
          <p:cNvPr id="24578" name="Picture 2" descr="C:\Users\Louis\Documents\BC WEBSITE NEW\Block 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5802313"/>
            <a:ext cx="1255712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http://www.basicconcepts.co.za/sites/default/files/projects/Kwena%20Education%20Trust%20logo-png%20resiz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" y="188913"/>
            <a:ext cx="1052513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04913" y="1909763"/>
            <a:ext cx="66738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Implementing the BASIC CONCEPTS  in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689225"/>
            <a:ext cx="9140825" cy="4062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800" b="1" dirty="0">
                <a:latin typeface="+mn-lt"/>
                <a:cs typeface="+mn-cs"/>
              </a:rPr>
              <a:t>Grade R and Grade 1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*All learners receive intervention:  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3/4 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times per week x 15min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*Break your class into a </a:t>
            </a:r>
            <a:r>
              <a:rPr lang="en-ZA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maximum of three groups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discuss how to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form these groups + refer to notes in training file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*Write up the names of the learners on the BC Register –Inside sleeve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*Fill in the BCs Implementation Planner – Inside sleeve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dirty="0">
                <a:latin typeface="+mn-lt"/>
                <a:cs typeface="+mn-cs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2345668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ctrTitle"/>
          </p:nvPr>
        </p:nvSpPr>
        <p:spPr>
          <a:xfrm>
            <a:off x="755650" y="0"/>
            <a:ext cx="7772400" cy="1470025"/>
          </a:xfrm>
        </p:spPr>
        <p:txBody>
          <a:bodyPr/>
          <a:lstStyle/>
          <a:p>
            <a:pPr eaLnBrk="1" hangingPunct="1"/>
            <a:r>
              <a:rPr lang="en-ZA" sz="2800" b="1" smtClean="0"/>
              <a:t>A BASIC CONCEPTS PROJECT</a:t>
            </a:r>
            <a:br>
              <a:rPr lang="en-ZA" sz="2800" b="1" smtClean="0"/>
            </a:br>
            <a:r>
              <a:rPr lang="en-ZA" sz="2800" i="1" smtClean="0"/>
              <a:t>for</a:t>
            </a:r>
            <a:r>
              <a:rPr lang="en-ZA" sz="2800" smtClean="0"/>
              <a:t/>
            </a:r>
            <a:br>
              <a:rPr lang="en-ZA" sz="2800" smtClean="0"/>
            </a:br>
            <a:r>
              <a:rPr lang="en-ZA" sz="2800" b="1" smtClean="0"/>
              <a:t>THE</a:t>
            </a:r>
            <a:r>
              <a:rPr lang="en-ZA" sz="2800" smtClean="0"/>
              <a:t> </a:t>
            </a:r>
            <a:r>
              <a:rPr lang="en-ZA" sz="2800" b="1" smtClean="0"/>
              <a:t>KWENA BASIN EDUCATION TRUST</a:t>
            </a:r>
          </a:p>
        </p:txBody>
      </p:sp>
      <p:pic>
        <p:nvPicPr>
          <p:cNvPr id="26626" name="Picture 2" descr="C:\Users\Louis\Documents\BC WEBSITE NEW\Block 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5802313"/>
            <a:ext cx="1255712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http://www.basicconcepts.co.za/sites/default/files/projects/Kwena%20Education%20Trust%20logo-png%20resiz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" y="188913"/>
            <a:ext cx="1052513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19213" y="1773238"/>
            <a:ext cx="667385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Implementing the BASIC CONCEPTS  in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75" y="2466975"/>
            <a:ext cx="9140825" cy="4616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800" b="1" dirty="0">
                <a:latin typeface="+mn-lt"/>
                <a:cs typeface="+mn-cs"/>
              </a:rPr>
              <a:t>Grade 2, Grade 3 and Grade 4 at </a:t>
            </a:r>
            <a:r>
              <a:rPr lang="en-ZA" sz="2800" b="1" dirty="0" err="1">
                <a:latin typeface="+mn-lt"/>
                <a:cs typeface="+mn-cs"/>
              </a:rPr>
              <a:t>Umthombo</a:t>
            </a:r>
            <a:endParaRPr lang="en-ZA" sz="2800" b="1" dirty="0"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*Learners who have been identified by the Test BCs Knowledge  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receive intervention:  3 times per week x 15min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*Break your class into a </a:t>
            </a:r>
            <a:r>
              <a:rPr lang="en-ZA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maximum of three groups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See list of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learners inside your plastic sleeve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*Write up the names of the learners on the BC Register – Inside sleeve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*Fill in the BCs Implementation Planner – Inside sleeve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dirty="0">
                <a:latin typeface="+mn-lt"/>
                <a:cs typeface="+mn-cs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0197842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203575" y="188913"/>
            <a:ext cx="19431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400">
              <a:latin typeface="Tempus Sans ITC" pitchFamily="82" charset="0"/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0" y="-7938"/>
            <a:ext cx="3524250" cy="45720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ahoma" pitchFamily="34" charset="0"/>
              </a:rPr>
              <a:t>ATTENDANCE REGISTER</a:t>
            </a:r>
          </a:p>
        </p:txBody>
      </p:sp>
      <p:sp>
        <p:nvSpPr>
          <p:cNvPr id="333831" name="Text Box 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0" y="454025"/>
            <a:ext cx="349250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ZA" sz="2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Basic Concepts Manual: p.99</a:t>
            </a:r>
            <a:endParaRPr lang="en-US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20080"/>
          </a:xfrm>
        </p:spPr>
        <p:txBody>
          <a:bodyPr>
            <a:normAutofit/>
          </a:bodyPr>
          <a:lstStyle/>
          <a:p>
            <a:r>
              <a:rPr lang="en-Z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Concepts Programme (2016)</a:t>
            </a:r>
            <a:endParaRPr lang="en-Z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6811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dirty="0" smtClean="0"/>
              <a:t>Grade/s:</a:t>
            </a:r>
            <a:r>
              <a:rPr lang="en-ZA" sz="2800" dirty="0" smtClean="0"/>
              <a:t>  </a:t>
            </a:r>
            <a:r>
              <a:rPr lang="en-ZA" sz="2000" dirty="0" smtClean="0"/>
              <a:t>_____</a:t>
            </a:r>
            <a:r>
              <a:rPr lang="en-ZA" sz="2800" dirty="0" smtClean="0"/>
              <a:t>   </a:t>
            </a:r>
            <a:endParaRPr lang="en-ZA" sz="2800" dirty="0"/>
          </a:p>
        </p:txBody>
      </p:sp>
      <p:sp>
        <p:nvSpPr>
          <p:cNvPr id="5" name="Rectangle 4"/>
          <p:cNvSpPr/>
          <p:nvPr/>
        </p:nvSpPr>
        <p:spPr>
          <a:xfrm>
            <a:off x="1016727" y="185602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/>
              <a:t>Group 1</a:t>
            </a:r>
            <a:endParaRPr lang="en-ZA" b="1" dirty="0"/>
          </a:p>
        </p:txBody>
      </p:sp>
      <p:sp>
        <p:nvSpPr>
          <p:cNvPr id="6" name="Rectangle 5"/>
          <p:cNvSpPr/>
          <p:nvPr/>
        </p:nvSpPr>
        <p:spPr>
          <a:xfrm>
            <a:off x="7238328" y="1845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/>
              <a:t>Group 3</a:t>
            </a:r>
            <a:endParaRPr lang="en-ZA" b="1" dirty="0"/>
          </a:p>
        </p:txBody>
      </p:sp>
      <p:sp>
        <p:nvSpPr>
          <p:cNvPr id="7" name="Rectangle 6"/>
          <p:cNvSpPr/>
          <p:nvPr/>
        </p:nvSpPr>
        <p:spPr>
          <a:xfrm>
            <a:off x="4165104" y="1845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/>
              <a:t>Group 2</a:t>
            </a:r>
            <a:endParaRPr lang="en-Z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6525" y="2770428"/>
            <a:ext cx="2334806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dirty="0" smtClean="0"/>
              <a:t>Number of learners</a:t>
            </a:r>
          </a:p>
          <a:p>
            <a:pPr algn="ctr"/>
            <a:r>
              <a:rPr lang="en-ZA" dirty="0" smtClean="0"/>
              <a:t>__________________</a:t>
            </a:r>
          </a:p>
          <a:p>
            <a:pPr algn="ctr"/>
            <a:endParaRPr lang="en-ZA" dirty="0"/>
          </a:p>
          <a:p>
            <a:pPr algn="ctr"/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 Session 1</a:t>
            </a:r>
          </a:p>
          <a:p>
            <a:pPr algn="ctr"/>
            <a:r>
              <a:rPr lang="en-ZA" sz="1600" dirty="0" err="1" smtClean="0"/>
              <a:t>Day:______Time</a:t>
            </a:r>
            <a:r>
              <a:rPr lang="en-ZA" sz="1600" dirty="0" smtClean="0"/>
              <a:t>_____</a:t>
            </a:r>
          </a:p>
          <a:p>
            <a:pPr algn="ctr"/>
            <a:endParaRPr lang="en-ZA" dirty="0" smtClean="0"/>
          </a:p>
          <a:p>
            <a:pPr algn="ctr"/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 Session 2</a:t>
            </a:r>
          </a:p>
          <a:p>
            <a:pPr algn="ctr"/>
            <a:r>
              <a:rPr lang="en-ZA" sz="1600" dirty="0" err="1" smtClean="0"/>
              <a:t>Day:______Time</a:t>
            </a:r>
            <a:r>
              <a:rPr lang="en-ZA" sz="1600" dirty="0" smtClean="0"/>
              <a:t>_____</a:t>
            </a:r>
          </a:p>
          <a:p>
            <a:pPr algn="ctr"/>
            <a:endParaRPr lang="en-ZA" dirty="0" smtClean="0"/>
          </a:p>
          <a:p>
            <a:pPr algn="ctr"/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 Session 3</a:t>
            </a:r>
          </a:p>
          <a:p>
            <a:pPr algn="ctr"/>
            <a:r>
              <a:rPr lang="en-ZA" sz="1600" dirty="0" err="1" smtClean="0"/>
              <a:t>Day:______Time</a:t>
            </a:r>
            <a:r>
              <a:rPr lang="en-ZA" sz="1600" dirty="0" smtClean="0"/>
              <a:t>_____</a:t>
            </a:r>
          </a:p>
          <a:p>
            <a:pPr algn="ctr"/>
            <a:endParaRPr lang="en-ZA" dirty="0"/>
          </a:p>
        </p:txBody>
      </p:sp>
      <p:sp>
        <p:nvSpPr>
          <p:cNvPr id="11" name="TextBox 10"/>
          <p:cNvSpPr txBox="1"/>
          <p:nvPr/>
        </p:nvSpPr>
        <p:spPr>
          <a:xfrm>
            <a:off x="1848948" y="6268670"/>
            <a:ext cx="523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***The length of intervention sessions = 15 minutes   </a:t>
            </a:r>
            <a:endParaRPr lang="en-ZA" dirty="0"/>
          </a:p>
        </p:txBody>
      </p:sp>
      <p:sp>
        <p:nvSpPr>
          <p:cNvPr id="12" name="TextBox 11"/>
          <p:cNvSpPr txBox="1"/>
          <p:nvPr/>
        </p:nvSpPr>
        <p:spPr>
          <a:xfrm>
            <a:off x="35202" y="611977"/>
            <a:ext cx="3329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 smtClean="0"/>
              <a:t>Name of school: ……………………………….</a:t>
            </a:r>
          </a:p>
          <a:p>
            <a:r>
              <a:rPr lang="en-ZA" sz="1600" dirty="0" smtClean="0"/>
              <a:t>Name of teacher: ……………………………..</a:t>
            </a:r>
            <a:endParaRPr lang="en-ZA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454901" y="2755611"/>
            <a:ext cx="2334806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dirty="0" smtClean="0"/>
              <a:t>Number of learners</a:t>
            </a:r>
          </a:p>
          <a:p>
            <a:pPr algn="ctr"/>
            <a:r>
              <a:rPr lang="en-ZA" dirty="0" smtClean="0"/>
              <a:t>__________________</a:t>
            </a:r>
          </a:p>
          <a:p>
            <a:pPr algn="ctr"/>
            <a:endParaRPr lang="en-ZA" dirty="0"/>
          </a:p>
          <a:p>
            <a:pPr algn="ctr"/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 Session 1</a:t>
            </a:r>
          </a:p>
          <a:p>
            <a:pPr algn="ctr"/>
            <a:r>
              <a:rPr lang="en-ZA" sz="1600" dirty="0" err="1" smtClean="0"/>
              <a:t>Day:______Time</a:t>
            </a:r>
            <a:r>
              <a:rPr lang="en-ZA" sz="1600" dirty="0" smtClean="0"/>
              <a:t>_____</a:t>
            </a:r>
          </a:p>
          <a:p>
            <a:pPr algn="ctr"/>
            <a:endParaRPr lang="en-ZA" dirty="0" smtClean="0"/>
          </a:p>
          <a:p>
            <a:pPr algn="ctr"/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 Session 2</a:t>
            </a:r>
          </a:p>
          <a:p>
            <a:pPr algn="ctr"/>
            <a:r>
              <a:rPr lang="en-ZA" sz="1600" dirty="0" err="1" smtClean="0"/>
              <a:t>Day:______Time</a:t>
            </a:r>
            <a:r>
              <a:rPr lang="en-ZA" sz="1600" dirty="0" smtClean="0"/>
              <a:t>_____</a:t>
            </a:r>
          </a:p>
          <a:p>
            <a:pPr algn="ctr"/>
            <a:endParaRPr lang="en-ZA" dirty="0" smtClean="0"/>
          </a:p>
          <a:p>
            <a:pPr algn="ctr"/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 Session 3</a:t>
            </a:r>
          </a:p>
          <a:p>
            <a:pPr algn="ctr"/>
            <a:r>
              <a:rPr lang="en-ZA" sz="1600" dirty="0" err="1" smtClean="0"/>
              <a:t>Day:______Time</a:t>
            </a:r>
            <a:r>
              <a:rPr lang="en-ZA" sz="1600" dirty="0" smtClean="0"/>
              <a:t>_____</a:t>
            </a:r>
          </a:p>
          <a:p>
            <a:pPr algn="ctr"/>
            <a:endParaRPr lang="en-ZA" dirty="0"/>
          </a:p>
        </p:txBody>
      </p:sp>
      <p:sp>
        <p:nvSpPr>
          <p:cNvPr id="16" name="TextBox 15"/>
          <p:cNvSpPr txBox="1"/>
          <p:nvPr/>
        </p:nvSpPr>
        <p:spPr>
          <a:xfrm>
            <a:off x="6528125" y="2755611"/>
            <a:ext cx="2334806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dirty="0" smtClean="0"/>
              <a:t>Number of learners</a:t>
            </a:r>
          </a:p>
          <a:p>
            <a:pPr algn="ctr"/>
            <a:r>
              <a:rPr lang="en-ZA" dirty="0" smtClean="0"/>
              <a:t>__________________</a:t>
            </a:r>
          </a:p>
          <a:p>
            <a:pPr algn="ctr"/>
            <a:endParaRPr lang="en-ZA" dirty="0"/>
          </a:p>
          <a:p>
            <a:pPr algn="ctr"/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 Session 1</a:t>
            </a:r>
          </a:p>
          <a:p>
            <a:pPr algn="ctr"/>
            <a:r>
              <a:rPr lang="en-ZA" sz="1600" dirty="0" err="1" smtClean="0"/>
              <a:t>Day:______Time</a:t>
            </a:r>
            <a:r>
              <a:rPr lang="en-ZA" sz="1600" dirty="0" smtClean="0"/>
              <a:t>_____</a:t>
            </a:r>
          </a:p>
          <a:p>
            <a:pPr algn="ctr"/>
            <a:endParaRPr lang="en-ZA" dirty="0" smtClean="0"/>
          </a:p>
          <a:p>
            <a:pPr algn="ctr"/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 Session 2</a:t>
            </a:r>
          </a:p>
          <a:p>
            <a:pPr algn="ctr"/>
            <a:r>
              <a:rPr lang="en-ZA" sz="1600" dirty="0" err="1" smtClean="0"/>
              <a:t>Day:______Time</a:t>
            </a:r>
            <a:r>
              <a:rPr lang="en-ZA" sz="1600" dirty="0" smtClean="0"/>
              <a:t>_____</a:t>
            </a:r>
          </a:p>
          <a:p>
            <a:pPr algn="ctr"/>
            <a:endParaRPr lang="en-ZA" dirty="0" smtClean="0"/>
          </a:p>
          <a:p>
            <a:pPr algn="ctr"/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 Session 3</a:t>
            </a:r>
          </a:p>
          <a:p>
            <a:pPr algn="ctr"/>
            <a:r>
              <a:rPr lang="en-ZA" sz="1600" dirty="0" err="1" smtClean="0"/>
              <a:t>Day:______Time</a:t>
            </a:r>
            <a:r>
              <a:rPr lang="en-ZA" sz="1600" dirty="0" smtClean="0"/>
              <a:t>_____</a:t>
            </a:r>
          </a:p>
          <a:p>
            <a:pPr algn="ctr"/>
            <a:endParaRPr lang="en-ZA" dirty="0"/>
          </a:p>
        </p:txBody>
      </p:sp>
      <p:pic>
        <p:nvPicPr>
          <p:cNvPr id="13" name="Picture 2" descr="C:\Users\Louis\Documents\BC WEBSITE NEW\Block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62" y="51699"/>
            <a:ext cx="1438688" cy="12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3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Autofit/>
          </a:bodyPr>
          <a:lstStyle/>
          <a:p>
            <a:r>
              <a:rPr lang="en-ZA" sz="3200" b="1" dirty="0" smtClean="0"/>
              <a:t>A BASIC CONCEPTS PROJECT</a:t>
            </a:r>
            <a:br>
              <a:rPr lang="en-ZA" sz="3200" b="1" dirty="0" smtClean="0"/>
            </a:br>
            <a:r>
              <a:rPr lang="en-ZA" sz="3200" i="1" dirty="0" smtClean="0"/>
              <a:t>for</a:t>
            </a:r>
            <a:r>
              <a:rPr lang="en-ZA" sz="3200" dirty="0" smtClean="0"/>
              <a:t/>
            </a:r>
            <a:br>
              <a:rPr lang="en-ZA" sz="3200" dirty="0" smtClean="0"/>
            </a:br>
            <a:r>
              <a:rPr lang="en-ZA" sz="3200" b="1" dirty="0" smtClean="0"/>
              <a:t>THE</a:t>
            </a:r>
            <a:r>
              <a:rPr lang="en-ZA" sz="3200" dirty="0" smtClean="0"/>
              <a:t> </a:t>
            </a:r>
            <a:r>
              <a:rPr lang="en-ZA" sz="3200" b="1" dirty="0" smtClean="0"/>
              <a:t>KWENA BASIN EDUCATION TRUST</a:t>
            </a:r>
            <a:endParaRPr lang="en-ZA" sz="3200" b="1" dirty="0"/>
          </a:p>
        </p:txBody>
      </p:sp>
      <p:pic>
        <p:nvPicPr>
          <p:cNvPr id="1026" name="Picture 2" descr="C:\Users\Louis\Documents\BC WEBSITE NEW\Block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013" y="5802839"/>
            <a:ext cx="1193987" cy="10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basicconcepts.co.za/sites/default/files/projects/Kwena%20Education%20Trust%20logo-png%20resiz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236" y="188640"/>
            <a:ext cx="1051620" cy="1184286"/>
          </a:xfrm>
          <a:prstGeom prst="rect">
            <a:avLst/>
          </a:prstGeom>
          <a:noFill/>
        </p:spPr>
      </p:pic>
      <p:pic>
        <p:nvPicPr>
          <p:cNvPr id="3078" name="Picture 6" descr="http://www.basicconcepts.co.za/sites/default/files/styles/colorbox-large/public/current/IMG_0595.JPG?itok=cudEN2T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50" y="1508805"/>
            <a:ext cx="3001893" cy="280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basicconcepts.co.za/sites/default/files/styles/colorbox-large/public/current/IMG_0585.JPG?itok=Vq8aBke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6" y="4582586"/>
            <a:ext cx="2832249" cy="220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basicconcepts.co.za/sites/default/files/styles/colorbox-large/public/current/IMG_0457_0.JPG?itok=8zgqq5B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852" y="1508803"/>
            <a:ext cx="3394348" cy="254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basicconcepts.co.za/sites/default/files/styles/colorbox-large/public/current/IMG_0611.jpg?itok=jRc6PBk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10" y="4122606"/>
            <a:ext cx="2209883" cy="165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basicconcepts.co.za/sites/default/files/styles/colorbox-large/public/current/IMG_1433.JPG?itok=1Vf9aQY_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851" y="4351695"/>
            <a:ext cx="3253395" cy="244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basicconcepts.co.za/sites/default/files/styles/colorbox-large/public/current/IMG_1277.JPG?itok=W83vaXf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396" y="2060848"/>
            <a:ext cx="2067997" cy="155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1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AutoShape 5" descr="CbWckPyUAAAgXO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34823" name="AutoShape 7" descr="CbWckPyUAAAgXO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34825" name="AutoShape 9" descr="CbWckPyUAAAgXO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34827" name="AutoShape 11" descr="CbWckPyUAAAgXO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34829" name="AutoShape 13" descr="CbWckPyUAAAgXO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34831" name="AutoShape 15" descr="CYxwOGyUwAAzJL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34832" name="AutoShape 16" descr="larg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34833" name="AutoShape 17" descr="larg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34835" name="AutoShape 19" descr="larg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34837" name="AutoShape 21" descr="larg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34838" name="Picture 22" descr="CYxwOGyUwAAzJL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836613"/>
            <a:ext cx="5686425" cy="5686425"/>
          </a:xfrm>
          <a:prstGeom prst="rect">
            <a:avLst/>
          </a:prstGeom>
          <a:noFill/>
        </p:spPr>
      </p:pic>
      <p:sp>
        <p:nvSpPr>
          <p:cNvPr id="34840" name="AutoShape 24" descr="larg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34842" name="AutoShape 26" descr="larg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049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755650" y="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ZA" sz="3200" b="1" smtClean="0"/>
              <a:t>A BASIC CONCEPTS PROJECT</a:t>
            </a:r>
            <a:br>
              <a:rPr lang="en-ZA" sz="3200" b="1" smtClean="0"/>
            </a:br>
            <a:r>
              <a:rPr lang="en-ZA" sz="3200" i="1" smtClean="0"/>
              <a:t>for</a:t>
            </a:r>
            <a:r>
              <a:rPr lang="en-ZA" sz="3200" smtClean="0"/>
              <a:t/>
            </a:r>
            <a:br>
              <a:rPr lang="en-ZA" sz="3200" smtClean="0"/>
            </a:br>
            <a:r>
              <a:rPr lang="en-ZA" sz="3200" b="1" smtClean="0"/>
              <a:t>THE</a:t>
            </a:r>
            <a:r>
              <a:rPr lang="en-ZA" sz="3200" smtClean="0"/>
              <a:t> </a:t>
            </a:r>
            <a:r>
              <a:rPr lang="en-ZA" sz="3200" b="1" smtClean="0"/>
              <a:t>KWENA BASIN EDUCATION TRUST</a:t>
            </a:r>
          </a:p>
        </p:txBody>
      </p:sp>
      <p:pic>
        <p:nvPicPr>
          <p:cNvPr id="17410" name="Picture 2" descr="C:\Users\Louis\Documents\BC WEBSITE NEW\Block 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0200" y="0"/>
            <a:ext cx="119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http://www.basicconcepts.co.za/sites/default/files/projects/Kwena%20Education%20Trust%20logo-png%20resiz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188913"/>
            <a:ext cx="1052513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4210050"/>
            <a:ext cx="9144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ZA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ZA" sz="2400" i="1">
                <a:effectLst>
                  <a:outerShdw blurRad="38100" dist="38100" dir="2700000" algn="tl">
                    <a:srgbClr val="C0C0C0"/>
                  </a:outerShdw>
                </a:effectLst>
              </a:rPr>
              <a:t>= Very little to none</a:t>
            </a:r>
            <a:endParaRPr lang="en-GB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ZA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ZA" sz="2400" i="1">
                <a:effectLst>
                  <a:outerShdw blurRad="38100" dist="38100" dir="2700000" algn="tl">
                    <a:srgbClr val="C0C0C0"/>
                  </a:outerShdw>
                </a:effectLst>
              </a:rPr>
              <a:t>= Little, mainly one way teacher talk and repetition</a:t>
            </a:r>
            <a:endParaRPr lang="en-GB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ZA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ZA" sz="2400" i="1">
                <a:effectLst>
                  <a:outerShdw blurRad="38100" dist="38100" dir="2700000" algn="tl">
                    <a:srgbClr val="C0C0C0"/>
                  </a:outerShdw>
                </a:effectLst>
              </a:rPr>
              <a:t>=Some, the teacher mainly asks the questions and the learners try to answer (not always in full sentences)</a:t>
            </a:r>
            <a:endParaRPr lang="en-GB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ZA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ZA" sz="2400" i="1">
                <a:effectLst>
                  <a:outerShdw blurRad="38100" dist="38100" dir="2700000" algn="tl">
                    <a:srgbClr val="C0C0C0"/>
                  </a:outerShdw>
                </a:effectLst>
              </a:rPr>
              <a:t>= A lot, the learners start to initiate talk and ask questions –there is a back and forth talk between learners and the teacher</a:t>
            </a:r>
            <a:endParaRPr lang="en-GB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ZA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en-ZA" sz="2400" i="1">
                <a:effectLst>
                  <a:outerShdw blurRad="38100" dist="38100" dir="2700000" algn="tl">
                    <a:srgbClr val="C0C0C0"/>
                  </a:outerShdw>
                </a:effectLst>
              </a:rPr>
              <a:t> = High levels of talk and use of conceptual language all the time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1916113"/>
            <a:ext cx="91440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ZA" sz="32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much talk is there between </a:t>
            </a:r>
          </a:p>
          <a:p>
            <a:pPr algn="ctr"/>
            <a:r>
              <a:rPr lang="en-ZA" sz="32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learners and teacher:</a:t>
            </a:r>
            <a:r>
              <a:rPr lang="en-ZA" sz="2400"/>
              <a:t> </a:t>
            </a:r>
          </a:p>
          <a:p>
            <a:pPr algn="ctr"/>
            <a:endParaRPr lang="en-ZA" sz="2400"/>
          </a:p>
          <a:p>
            <a:pPr algn="ctr"/>
            <a:r>
              <a:rPr lang="en-ZA" sz="2400"/>
              <a:t> </a:t>
            </a:r>
            <a:r>
              <a:rPr lang="en-ZA" sz="2800" b="1"/>
              <a:t>1----2----3----4-----5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3222102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Autofit/>
          </a:bodyPr>
          <a:lstStyle/>
          <a:p>
            <a:r>
              <a:rPr lang="en-ZA" sz="3200" b="1" dirty="0" smtClean="0"/>
              <a:t>A BASIC CONCEPTS PROJECT</a:t>
            </a:r>
            <a:br>
              <a:rPr lang="en-ZA" sz="3200" b="1" dirty="0" smtClean="0"/>
            </a:br>
            <a:r>
              <a:rPr lang="en-ZA" sz="3200" i="1" dirty="0" smtClean="0"/>
              <a:t>for</a:t>
            </a:r>
            <a:r>
              <a:rPr lang="en-ZA" sz="3200" dirty="0" smtClean="0"/>
              <a:t/>
            </a:r>
            <a:br>
              <a:rPr lang="en-ZA" sz="3200" dirty="0" smtClean="0"/>
            </a:br>
            <a:r>
              <a:rPr lang="en-ZA" sz="3200" b="1" dirty="0" smtClean="0"/>
              <a:t>THE</a:t>
            </a:r>
            <a:r>
              <a:rPr lang="en-ZA" sz="3200" dirty="0" smtClean="0"/>
              <a:t> </a:t>
            </a:r>
            <a:r>
              <a:rPr lang="en-ZA" sz="3200" b="1" dirty="0" smtClean="0"/>
              <a:t>KWENA BASIN EDUCATION TRUST</a:t>
            </a:r>
            <a:endParaRPr lang="en-ZA" sz="32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59092"/>
              </p:ext>
            </p:extLst>
          </p:nvPr>
        </p:nvGraphicFramePr>
        <p:xfrm>
          <a:off x="256845" y="1767935"/>
          <a:ext cx="662473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C:\Users\Louis\Documents\BC WEBSITE NEW\Block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013" y="5802839"/>
            <a:ext cx="1193987" cy="10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basicconcepts.co.za/sites/default/files/projects/Kwena%20Education%20Trust%20logo-png%20resiz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236" y="188640"/>
            <a:ext cx="1051620" cy="1184286"/>
          </a:xfrm>
          <a:prstGeom prst="rect">
            <a:avLst/>
          </a:prstGeom>
          <a:noFill/>
        </p:spPr>
      </p:pic>
      <p:sp>
        <p:nvSpPr>
          <p:cNvPr id="7" name="Text Box 40"/>
          <p:cNvSpPr txBox="1">
            <a:spLocks noChangeArrowheads="1"/>
          </p:cNvSpPr>
          <p:nvPr/>
        </p:nvSpPr>
        <p:spPr bwMode="auto">
          <a:xfrm>
            <a:off x="6948264" y="2911877"/>
            <a:ext cx="212372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ZA" sz="14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Guide to interpret total </a:t>
            </a:r>
            <a:r>
              <a:rPr lang="en-ZA" sz="14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score  </a:t>
            </a:r>
          </a:p>
          <a:p>
            <a:pPr eaLnBrk="1" hangingPunct="1">
              <a:defRPr/>
            </a:pPr>
            <a:r>
              <a:rPr lang="en-ZA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21-24 </a:t>
            </a:r>
            <a:r>
              <a:rPr lang="en-ZA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= good to very </a:t>
            </a:r>
            <a:r>
              <a:rPr lang="en-ZA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good  </a:t>
            </a:r>
          </a:p>
          <a:p>
            <a:pPr eaLnBrk="1" hangingPunct="1">
              <a:defRPr/>
            </a:pPr>
            <a:r>
              <a:rPr lang="en-ZA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18-20 </a:t>
            </a:r>
            <a:r>
              <a:rPr lang="en-ZA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= </a:t>
            </a:r>
            <a:r>
              <a:rPr lang="en-ZA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average</a:t>
            </a:r>
          </a:p>
          <a:p>
            <a:pPr eaLnBrk="1" hangingPunct="1">
              <a:defRPr/>
            </a:pPr>
            <a:r>
              <a:rPr lang="en-ZA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11-17 </a:t>
            </a:r>
            <a:r>
              <a:rPr lang="en-ZA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= </a:t>
            </a:r>
            <a:r>
              <a:rPr lang="en-ZA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*weak</a:t>
            </a:r>
            <a:r>
              <a:rPr lang="en-ZA" sz="1400" dirty="0" smtClean="0"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en-ZA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0-10 </a:t>
            </a:r>
            <a:r>
              <a:rPr lang="en-ZA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= </a:t>
            </a:r>
            <a:r>
              <a:rPr lang="en-ZA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*very </a:t>
            </a:r>
            <a:r>
              <a:rPr lang="en-ZA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weak </a:t>
            </a:r>
            <a:r>
              <a:rPr lang="en-ZA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(*</a:t>
            </a:r>
            <a:r>
              <a:rPr lang="en-ZA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intervention </a:t>
            </a:r>
            <a:r>
              <a:rPr lang="en-ZA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recommended)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88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El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Autofit/>
          </a:bodyPr>
          <a:lstStyle/>
          <a:p>
            <a:r>
              <a:rPr lang="en-ZA" sz="3200" b="1" dirty="0" smtClean="0"/>
              <a:t>A BASIC CONCEPTS PROJECT</a:t>
            </a:r>
            <a:br>
              <a:rPr lang="en-ZA" sz="3200" b="1" dirty="0" smtClean="0"/>
            </a:br>
            <a:r>
              <a:rPr lang="en-ZA" sz="3200" i="1" dirty="0" smtClean="0"/>
              <a:t>for</a:t>
            </a:r>
            <a:r>
              <a:rPr lang="en-ZA" sz="3200" dirty="0" smtClean="0"/>
              <a:t/>
            </a:r>
            <a:br>
              <a:rPr lang="en-ZA" sz="3200" dirty="0" smtClean="0"/>
            </a:br>
            <a:r>
              <a:rPr lang="en-ZA" sz="3200" b="1" dirty="0" smtClean="0"/>
              <a:t>THE</a:t>
            </a:r>
            <a:r>
              <a:rPr lang="en-ZA" sz="3200" dirty="0" smtClean="0"/>
              <a:t> </a:t>
            </a:r>
            <a:r>
              <a:rPr lang="en-ZA" sz="3200" b="1" dirty="0" smtClean="0"/>
              <a:t>KWENA BASIN EDUCATION TRUST</a:t>
            </a:r>
            <a:endParaRPr lang="en-ZA" sz="3200" b="1" dirty="0"/>
          </a:p>
        </p:txBody>
      </p:sp>
      <p:pic>
        <p:nvPicPr>
          <p:cNvPr id="1026" name="Picture 2" descr="C:\Users\Louis\Documents\BC WEBSITE NEW\Block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013" y="5802839"/>
            <a:ext cx="1193987" cy="10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basicconcepts.co.za/sites/default/files/projects/Kwena%20Education%20Trust%20logo-png%20resi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236" y="188640"/>
            <a:ext cx="1051620" cy="1184286"/>
          </a:xfrm>
          <a:prstGeom prst="rect">
            <a:avLst/>
          </a:prstGeom>
          <a:noFill/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773452"/>
              </p:ext>
            </p:extLst>
          </p:nvPr>
        </p:nvGraphicFramePr>
        <p:xfrm>
          <a:off x="262179" y="2132856"/>
          <a:ext cx="6642730" cy="4387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6804248" y="3429000"/>
            <a:ext cx="212372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ZA" sz="14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Guide to interpret total </a:t>
            </a:r>
            <a:r>
              <a:rPr lang="en-ZA" sz="14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score  </a:t>
            </a:r>
          </a:p>
          <a:p>
            <a:pPr eaLnBrk="1" hangingPunct="1">
              <a:defRPr/>
            </a:pPr>
            <a:r>
              <a:rPr lang="en-ZA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21-24 </a:t>
            </a:r>
            <a:r>
              <a:rPr lang="en-ZA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= good to very </a:t>
            </a:r>
            <a:r>
              <a:rPr lang="en-ZA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good  </a:t>
            </a:r>
          </a:p>
          <a:p>
            <a:pPr eaLnBrk="1" hangingPunct="1">
              <a:defRPr/>
            </a:pPr>
            <a:r>
              <a:rPr lang="en-ZA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18-20 </a:t>
            </a:r>
            <a:r>
              <a:rPr lang="en-ZA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= </a:t>
            </a:r>
            <a:r>
              <a:rPr lang="en-ZA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average</a:t>
            </a:r>
          </a:p>
          <a:p>
            <a:pPr eaLnBrk="1" hangingPunct="1">
              <a:defRPr/>
            </a:pPr>
            <a:r>
              <a:rPr lang="en-ZA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11-17 </a:t>
            </a:r>
            <a:r>
              <a:rPr lang="en-ZA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= </a:t>
            </a:r>
            <a:r>
              <a:rPr lang="en-ZA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*weak</a:t>
            </a:r>
            <a:r>
              <a:rPr lang="en-ZA" sz="1400" dirty="0" smtClean="0"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en-ZA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0-10 </a:t>
            </a:r>
            <a:r>
              <a:rPr lang="en-ZA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= </a:t>
            </a:r>
            <a:r>
              <a:rPr lang="en-ZA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*very </a:t>
            </a:r>
            <a:r>
              <a:rPr lang="en-ZA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weak </a:t>
            </a:r>
            <a:r>
              <a:rPr lang="en-ZA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(*</a:t>
            </a:r>
            <a:r>
              <a:rPr lang="en-ZA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intervention </a:t>
            </a:r>
            <a:r>
              <a:rPr lang="en-ZA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recommended)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77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El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Autofit/>
          </a:bodyPr>
          <a:lstStyle/>
          <a:p>
            <a:r>
              <a:rPr lang="en-ZA" sz="3200" b="1" dirty="0" smtClean="0"/>
              <a:t>A BASIC CONCEPTS PROJECT</a:t>
            </a:r>
            <a:br>
              <a:rPr lang="en-ZA" sz="3200" b="1" dirty="0" smtClean="0"/>
            </a:br>
            <a:r>
              <a:rPr lang="en-ZA" sz="3200" i="1" dirty="0" smtClean="0"/>
              <a:t>for</a:t>
            </a:r>
            <a:r>
              <a:rPr lang="en-ZA" sz="3200" dirty="0" smtClean="0"/>
              <a:t/>
            </a:r>
            <a:br>
              <a:rPr lang="en-ZA" sz="3200" dirty="0" smtClean="0"/>
            </a:br>
            <a:r>
              <a:rPr lang="en-ZA" sz="3200" b="1" dirty="0" smtClean="0"/>
              <a:t>THE</a:t>
            </a:r>
            <a:r>
              <a:rPr lang="en-ZA" sz="3200" dirty="0" smtClean="0"/>
              <a:t> </a:t>
            </a:r>
            <a:r>
              <a:rPr lang="en-ZA" sz="3200" b="1" dirty="0" smtClean="0"/>
              <a:t>KWENA BASIN EDUCATION TRUST</a:t>
            </a:r>
            <a:endParaRPr lang="en-ZA" sz="3200" b="1" dirty="0"/>
          </a:p>
        </p:txBody>
      </p:sp>
      <p:pic>
        <p:nvPicPr>
          <p:cNvPr id="1026" name="Picture 2" descr="C:\Users\Louis\Documents\BC WEBSITE NEW\Block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013" y="5802839"/>
            <a:ext cx="1193987" cy="10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basicconcepts.co.za/sites/default/files/projects/Kwena%20Education%20Trust%20logo-png%20resi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236" y="188640"/>
            <a:ext cx="1051620" cy="1184286"/>
          </a:xfrm>
          <a:prstGeom prst="rect">
            <a:avLst/>
          </a:prstGeom>
          <a:noFill/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1907"/>
              </p:ext>
            </p:extLst>
          </p:nvPr>
        </p:nvGraphicFramePr>
        <p:xfrm>
          <a:off x="91083" y="2029859"/>
          <a:ext cx="6857181" cy="4439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 Box 40"/>
          <p:cNvSpPr txBox="1">
            <a:spLocks noChangeArrowheads="1"/>
          </p:cNvSpPr>
          <p:nvPr/>
        </p:nvSpPr>
        <p:spPr bwMode="auto">
          <a:xfrm>
            <a:off x="6948264" y="3356992"/>
            <a:ext cx="212372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ZA" sz="14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Guide to interpret total </a:t>
            </a:r>
            <a:r>
              <a:rPr lang="en-ZA" sz="14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score  </a:t>
            </a:r>
          </a:p>
          <a:p>
            <a:pPr eaLnBrk="1" hangingPunct="1">
              <a:defRPr/>
            </a:pPr>
            <a:r>
              <a:rPr lang="en-ZA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21-24 </a:t>
            </a:r>
            <a:r>
              <a:rPr lang="en-ZA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= good to very </a:t>
            </a:r>
            <a:r>
              <a:rPr lang="en-ZA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good  </a:t>
            </a:r>
          </a:p>
          <a:p>
            <a:pPr eaLnBrk="1" hangingPunct="1">
              <a:defRPr/>
            </a:pPr>
            <a:r>
              <a:rPr lang="en-ZA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18-20 </a:t>
            </a:r>
            <a:r>
              <a:rPr lang="en-ZA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= </a:t>
            </a:r>
            <a:r>
              <a:rPr lang="en-ZA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average</a:t>
            </a:r>
          </a:p>
          <a:p>
            <a:pPr eaLnBrk="1" hangingPunct="1">
              <a:defRPr/>
            </a:pPr>
            <a:r>
              <a:rPr lang="en-ZA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11-17 </a:t>
            </a:r>
            <a:r>
              <a:rPr lang="en-ZA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= </a:t>
            </a:r>
            <a:r>
              <a:rPr lang="en-ZA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*weak</a:t>
            </a:r>
            <a:r>
              <a:rPr lang="en-ZA" sz="1400" dirty="0" smtClean="0"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en-ZA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0-10 </a:t>
            </a:r>
            <a:r>
              <a:rPr lang="en-ZA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= </a:t>
            </a:r>
            <a:r>
              <a:rPr lang="en-ZA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*very </a:t>
            </a:r>
            <a:r>
              <a:rPr lang="en-ZA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weak </a:t>
            </a:r>
            <a:r>
              <a:rPr lang="en-ZA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(*</a:t>
            </a:r>
            <a:r>
              <a:rPr lang="en-ZA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intervention </a:t>
            </a:r>
            <a:r>
              <a:rPr lang="en-ZA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recommended)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0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categoryEl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Autofit/>
          </a:bodyPr>
          <a:lstStyle/>
          <a:p>
            <a:r>
              <a:rPr lang="en-ZA" sz="3200" b="1" dirty="0" smtClean="0"/>
              <a:t>A BASIC CONCEPTS PROJECT</a:t>
            </a:r>
            <a:br>
              <a:rPr lang="en-ZA" sz="3200" b="1" dirty="0" smtClean="0"/>
            </a:br>
            <a:r>
              <a:rPr lang="en-ZA" sz="3200" i="1" dirty="0" smtClean="0"/>
              <a:t>for</a:t>
            </a:r>
            <a:r>
              <a:rPr lang="en-ZA" sz="3200" dirty="0" smtClean="0"/>
              <a:t/>
            </a:r>
            <a:br>
              <a:rPr lang="en-ZA" sz="3200" dirty="0" smtClean="0"/>
            </a:br>
            <a:r>
              <a:rPr lang="en-ZA" sz="3200" b="1" dirty="0" smtClean="0"/>
              <a:t>THE</a:t>
            </a:r>
            <a:r>
              <a:rPr lang="en-ZA" sz="3200" dirty="0" smtClean="0"/>
              <a:t> </a:t>
            </a:r>
            <a:r>
              <a:rPr lang="en-ZA" sz="3200" b="1" dirty="0" smtClean="0"/>
              <a:t>KWENA BASIN EDUCATION TRUST</a:t>
            </a:r>
            <a:endParaRPr lang="en-ZA" sz="3200" b="1" dirty="0"/>
          </a:p>
        </p:txBody>
      </p:sp>
      <p:pic>
        <p:nvPicPr>
          <p:cNvPr id="1026" name="Picture 2" descr="C:\Users\Louis\Documents\BC WEBSITE NEW\Block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013" y="5802839"/>
            <a:ext cx="1193987" cy="10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basicconcepts.co.za/sites/default/files/projects/Kwena%20Education%20Trust%20logo-png%20resi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236" y="188640"/>
            <a:ext cx="1051620" cy="1184286"/>
          </a:xfrm>
          <a:prstGeom prst="rect">
            <a:avLst/>
          </a:prstGeom>
          <a:noFill/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076588"/>
              </p:ext>
            </p:extLst>
          </p:nvPr>
        </p:nvGraphicFramePr>
        <p:xfrm>
          <a:off x="276617" y="1772816"/>
          <a:ext cx="6283969" cy="4816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6804248" y="3140968"/>
            <a:ext cx="212372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ZA" sz="14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Guide to interpret total </a:t>
            </a:r>
            <a:r>
              <a:rPr lang="en-ZA" sz="14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score  </a:t>
            </a:r>
          </a:p>
          <a:p>
            <a:pPr eaLnBrk="1" hangingPunct="1">
              <a:defRPr/>
            </a:pPr>
            <a:r>
              <a:rPr lang="en-ZA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21-24 </a:t>
            </a:r>
            <a:r>
              <a:rPr lang="en-ZA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= good to very </a:t>
            </a:r>
            <a:r>
              <a:rPr lang="en-ZA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good  </a:t>
            </a:r>
          </a:p>
          <a:p>
            <a:pPr eaLnBrk="1" hangingPunct="1">
              <a:defRPr/>
            </a:pPr>
            <a:r>
              <a:rPr lang="en-ZA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18-20 </a:t>
            </a:r>
            <a:r>
              <a:rPr lang="en-ZA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= </a:t>
            </a:r>
            <a:r>
              <a:rPr lang="en-ZA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average</a:t>
            </a:r>
          </a:p>
          <a:p>
            <a:pPr eaLnBrk="1" hangingPunct="1">
              <a:defRPr/>
            </a:pPr>
            <a:r>
              <a:rPr lang="en-ZA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11-17 </a:t>
            </a:r>
            <a:r>
              <a:rPr lang="en-ZA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= </a:t>
            </a:r>
            <a:r>
              <a:rPr lang="en-ZA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*weak</a:t>
            </a:r>
            <a:r>
              <a:rPr lang="en-ZA" sz="1400" dirty="0" smtClean="0"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en-ZA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0-10 </a:t>
            </a:r>
            <a:r>
              <a:rPr lang="en-ZA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= </a:t>
            </a:r>
            <a:r>
              <a:rPr lang="en-ZA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*very </a:t>
            </a:r>
            <a:r>
              <a:rPr lang="en-ZA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weak </a:t>
            </a:r>
            <a:r>
              <a:rPr lang="en-ZA" sz="1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(*</a:t>
            </a:r>
            <a:r>
              <a:rPr lang="en-ZA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intervention </a:t>
            </a:r>
            <a:r>
              <a:rPr lang="en-ZA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recommended)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3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El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Autofit/>
          </a:bodyPr>
          <a:lstStyle/>
          <a:p>
            <a:r>
              <a:rPr lang="en-ZA" sz="3200" b="1" dirty="0" smtClean="0"/>
              <a:t>A BASIC CONCEPTS PROJECT</a:t>
            </a:r>
            <a:br>
              <a:rPr lang="en-ZA" sz="3200" b="1" dirty="0" smtClean="0"/>
            </a:br>
            <a:r>
              <a:rPr lang="en-ZA" sz="3200" i="1" dirty="0" smtClean="0"/>
              <a:t>for</a:t>
            </a:r>
            <a:r>
              <a:rPr lang="en-ZA" sz="3200" dirty="0" smtClean="0"/>
              <a:t/>
            </a:r>
            <a:br>
              <a:rPr lang="en-ZA" sz="3200" dirty="0" smtClean="0"/>
            </a:br>
            <a:r>
              <a:rPr lang="en-ZA" sz="3200" b="1" dirty="0" smtClean="0"/>
              <a:t>THE</a:t>
            </a:r>
            <a:r>
              <a:rPr lang="en-ZA" sz="3200" dirty="0" smtClean="0"/>
              <a:t> </a:t>
            </a:r>
            <a:r>
              <a:rPr lang="en-ZA" sz="3200" b="1" dirty="0" smtClean="0"/>
              <a:t>KWENA BASIN EDUCATION TRUST</a:t>
            </a:r>
            <a:endParaRPr lang="en-ZA" sz="3200" b="1" dirty="0"/>
          </a:p>
        </p:txBody>
      </p:sp>
      <p:pic>
        <p:nvPicPr>
          <p:cNvPr id="1026" name="Picture 2" descr="C:\Users\Louis\Documents\BC WEBSITE NEW\Block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013" y="5802839"/>
            <a:ext cx="1193987" cy="10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basicconcepts.co.za/sites/default/files/projects/Kwena%20Education%20Trust%20logo-png%20resiz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236" y="188640"/>
            <a:ext cx="1051620" cy="1184286"/>
          </a:xfrm>
          <a:prstGeom prst="rect">
            <a:avLst/>
          </a:prstGeom>
          <a:noFill/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1008513"/>
              </p:ext>
            </p:extLst>
          </p:nvPr>
        </p:nvGraphicFramePr>
        <p:xfrm>
          <a:off x="971600" y="1628800"/>
          <a:ext cx="6172581" cy="4826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2754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categoryEl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Autofit/>
          </a:bodyPr>
          <a:lstStyle/>
          <a:p>
            <a:r>
              <a:rPr lang="en-ZA" sz="2800" b="1" dirty="0" smtClean="0"/>
              <a:t>A BASIC CONCEPTS PROJECT</a:t>
            </a:r>
            <a:br>
              <a:rPr lang="en-ZA" sz="2800" b="1" dirty="0" smtClean="0"/>
            </a:br>
            <a:r>
              <a:rPr lang="en-ZA" sz="2800" i="1" dirty="0" smtClean="0"/>
              <a:t>for</a:t>
            </a:r>
            <a:r>
              <a:rPr lang="en-ZA" sz="2800" dirty="0" smtClean="0"/>
              <a:t/>
            </a:r>
            <a:br>
              <a:rPr lang="en-ZA" sz="2800" dirty="0" smtClean="0"/>
            </a:br>
            <a:r>
              <a:rPr lang="en-ZA" sz="2800" b="1" dirty="0" smtClean="0"/>
              <a:t>THE</a:t>
            </a:r>
            <a:r>
              <a:rPr lang="en-ZA" sz="2800" dirty="0" smtClean="0"/>
              <a:t> </a:t>
            </a:r>
            <a:r>
              <a:rPr lang="en-ZA" sz="2800" b="1" dirty="0" smtClean="0"/>
              <a:t>KWENA BASIN EDUCATION TRUST</a:t>
            </a:r>
            <a:endParaRPr lang="en-ZA" sz="2800" b="1" dirty="0"/>
          </a:p>
        </p:txBody>
      </p:sp>
      <p:pic>
        <p:nvPicPr>
          <p:cNvPr id="1026" name="Picture 2" descr="C:\Users\Louis\Documents\BC WEBSITE NEW\Block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3776"/>
            <a:ext cx="1040483" cy="87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basicconcepts.co.za/sites/default/files/projects/Kwena%20Education%20Trust%20logo-png%20resiz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236" y="188640"/>
            <a:ext cx="1051620" cy="11842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1700808"/>
            <a:ext cx="5663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CONCEPTS PROGRAMME 2016</a:t>
            </a:r>
            <a:endParaRPr lang="en-Z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927634"/>
              </p:ext>
            </p:extLst>
          </p:nvPr>
        </p:nvGraphicFramePr>
        <p:xfrm>
          <a:off x="299883" y="2636912"/>
          <a:ext cx="3993978" cy="2018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326"/>
                <a:gridCol w="1331326"/>
                <a:gridCol w="1331326"/>
              </a:tblGrid>
              <a:tr h="760467">
                <a:tc>
                  <a:txBody>
                    <a:bodyPr/>
                    <a:lstStyle/>
                    <a:p>
                      <a:r>
                        <a:rPr lang="en-ZA" dirty="0" smtClean="0"/>
                        <a:t>Term 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Conceptual Domain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Number of Weeks</a:t>
                      </a:r>
                      <a:endParaRPr lang="en-ZA" dirty="0"/>
                    </a:p>
                  </a:txBody>
                  <a:tcPr/>
                </a:tc>
              </a:tr>
              <a:tr h="384545">
                <a:tc>
                  <a:txBody>
                    <a:bodyPr/>
                    <a:lstStyle/>
                    <a:p>
                      <a:r>
                        <a:rPr lang="en-ZA" dirty="0" smtClean="0"/>
                        <a:t>January -February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Colour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         7</a:t>
                      </a:r>
                      <a:endParaRPr lang="en-ZA" dirty="0"/>
                    </a:p>
                  </a:txBody>
                  <a:tcPr/>
                </a:tc>
              </a:tr>
              <a:tr h="618012">
                <a:tc>
                  <a:txBody>
                    <a:bodyPr/>
                    <a:lstStyle/>
                    <a:p>
                      <a:r>
                        <a:rPr lang="en-ZA" dirty="0" smtClean="0"/>
                        <a:t>March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Colour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         3</a:t>
                      </a:r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055303"/>
              </p:ext>
            </p:extLst>
          </p:nvPr>
        </p:nvGraphicFramePr>
        <p:xfrm>
          <a:off x="4525467" y="2636912"/>
          <a:ext cx="3993189" cy="1728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063"/>
                <a:gridCol w="1331063"/>
                <a:gridCol w="1331063"/>
              </a:tblGrid>
              <a:tr h="800559">
                <a:tc>
                  <a:txBody>
                    <a:bodyPr/>
                    <a:lstStyle/>
                    <a:p>
                      <a:r>
                        <a:rPr lang="en-ZA" dirty="0" smtClean="0"/>
                        <a:t>Term 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Conceptual Domain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Number of Weeks</a:t>
                      </a:r>
                      <a:endParaRPr lang="en-ZA" dirty="0"/>
                    </a:p>
                  </a:txBody>
                  <a:tcPr/>
                </a:tc>
              </a:tr>
              <a:tr h="463816">
                <a:tc>
                  <a:txBody>
                    <a:bodyPr/>
                    <a:lstStyle/>
                    <a:p>
                      <a:r>
                        <a:rPr lang="en-ZA" dirty="0" smtClean="0"/>
                        <a:t>April - May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Shape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         6</a:t>
                      </a:r>
                      <a:endParaRPr lang="en-ZA" dirty="0"/>
                    </a:p>
                  </a:txBody>
                  <a:tcPr/>
                </a:tc>
              </a:tr>
              <a:tr h="463816">
                <a:tc>
                  <a:txBody>
                    <a:bodyPr/>
                    <a:lstStyle/>
                    <a:p>
                      <a:r>
                        <a:rPr lang="en-ZA" dirty="0" smtClean="0"/>
                        <a:t>May - June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 Size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         6</a:t>
                      </a:r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739046"/>
              </p:ext>
            </p:extLst>
          </p:nvPr>
        </p:nvGraphicFramePr>
        <p:xfrm>
          <a:off x="325993" y="4727362"/>
          <a:ext cx="3957975" cy="2014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325"/>
                <a:gridCol w="1319325"/>
                <a:gridCol w="1319325"/>
              </a:tblGrid>
              <a:tr h="733846">
                <a:tc>
                  <a:txBody>
                    <a:bodyPr/>
                    <a:lstStyle/>
                    <a:p>
                      <a:r>
                        <a:rPr lang="en-ZA" dirty="0" smtClean="0"/>
                        <a:t>Term 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Conceptual Domain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Number of Weeks</a:t>
                      </a:r>
                      <a:endParaRPr lang="en-ZA" dirty="0"/>
                    </a:p>
                  </a:txBody>
                  <a:tcPr/>
                </a:tc>
              </a:tr>
              <a:tr h="425165">
                <a:tc>
                  <a:txBody>
                    <a:bodyPr/>
                    <a:lstStyle/>
                    <a:p>
                      <a:r>
                        <a:rPr lang="en-ZA" dirty="0" smtClean="0"/>
                        <a:t>July</a:t>
                      </a:r>
                      <a:r>
                        <a:rPr lang="en-ZA" baseline="0" dirty="0" smtClean="0"/>
                        <a:t> - August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Position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      6 </a:t>
                      </a:r>
                      <a:endParaRPr lang="en-ZA" dirty="0"/>
                    </a:p>
                  </a:txBody>
                  <a:tcPr/>
                </a:tc>
              </a:tr>
              <a:tr h="425165">
                <a:tc>
                  <a:txBody>
                    <a:bodyPr/>
                    <a:lstStyle/>
                    <a:p>
                      <a:r>
                        <a:rPr lang="en-ZA" dirty="0" smtClean="0"/>
                        <a:t>August -</a:t>
                      </a:r>
                      <a:r>
                        <a:rPr lang="en-ZA" baseline="0" dirty="0" smtClean="0"/>
                        <a:t> September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Number + Letter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      5</a:t>
                      </a:r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339308"/>
              </p:ext>
            </p:extLst>
          </p:nvPr>
        </p:nvGraphicFramePr>
        <p:xfrm>
          <a:off x="4499992" y="4581128"/>
          <a:ext cx="3957975" cy="1373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325"/>
                <a:gridCol w="1319325"/>
                <a:gridCol w="1319325"/>
              </a:tblGrid>
              <a:tr h="733846">
                <a:tc>
                  <a:txBody>
                    <a:bodyPr/>
                    <a:lstStyle/>
                    <a:p>
                      <a:r>
                        <a:rPr lang="en-ZA" dirty="0" smtClean="0"/>
                        <a:t>Term 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Conceptual Domain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Number of Weeks</a:t>
                      </a:r>
                      <a:endParaRPr lang="en-ZA" dirty="0"/>
                    </a:p>
                  </a:txBody>
                  <a:tcPr/>
                </a:tc>
              </a:tr>
              <a:tr h="425165">
                <a:tc>
                  <a:txBody>
                    <a:bodyPr/>
                    <a:lstStyle/>
                    <a:p>
                      <a:r>
                        <a:rPr lang="en-ZA" dirty="0" smtClean="0"/>
                        <a:t>October</a:t>
                      </a:r>
                      <a:r>
                        <a:rPr lang="en-ZA" baseline="0" dirty="0" smtClean="0"/>
                        <a:t> - December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Number + Letter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      9</a:t>
                      </a:r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6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774</Words>
  <Application>Microsoft Office PowerPoint</Application>
  <PresentationFormat>On-screen Show (4:3)</PresentationFormat>
  <Paragraphs>157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A BASIC CONCEPTS PROJECT for THE KWENA BASIN EDUCATION TRUST</vt:lpstr>
      <vt:lpstr>A BASIC CONCEPTS PROJECT for THE KWENA BASIN EDUCATION TRUST</vt:lpstr>
      <vt:lpstr>A BASIC CONCEPTS PROJECT for THE KWENA BASIN EDUCATION TRUST</vt:lpstr>
      <vt:lpstr>A BASIC CONCEPTS PROJECT for THE KWENA BASIN EDUCATION TRUST</vt:lpstr>
      <vt:lpstr>A BASIC CONCEPTS PROJECT for THE KWENA BASIN EDUCATION TRUST</vt:lpstr>
      <vt:lpstr>A BASIC CONCEPTS PROJECT for THE KWENA BASIN EDUCATION TRUST</vt:lpstr>
      <vt:lpstr>A BASIC CONCEPTS PROJECT for THE KWENA BASIN EDUCATION TRUST</vt:lpstr>
      <vt:lpstr>A BASIC CONCEPTS PROJECT for THE KWENA BASIN EDUCATION TRUST</vt:lpstr>
      <vt:lpstr>A BASIC CONCEPTS PROJECT for THE KWENA BASIN EDUCATION TRUST</vt:lpstr>
      <vt:lpstr>PowerPoint Presentation</vt:lpstr>
      <vt:lpstr>Basic Concepts Programme (2016)</vt:lpstr>
      <vt:lpstr>A BASIC CONCEPTS PROJECT for THE KWENA BASIN EDUCATION TRUST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BASIC CONCEPTS PROJECT for THE KWENA BASIN EDUCATION TRUST</dc:title>
  <dc:creator>Louis</dc:creator>
  <cp:lastModifiedBy>Louis</cp:lastModifiedBy>
  <cp:revision>39</cp:revision>
  <cp:lastPrinted>2016-02-26T07:53:41Z</cp:lastPrinted>
  <dcterms:created xsi:type="dcterms:W3CDTF">2016-02-25T12:02:08Z</dcterms:created>
  <dcterms:modified xsi:type="dcterms:W3CDTF">2016-03-06T10:34:43Z</dcterms:modified>
</cp:coreProperties>
</file>